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75" r:id="rId8"/>
    <p:sldId id="27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3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3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8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8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5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7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4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5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1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6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balone_at_California_Academy_of_Sciences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ame 22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857251"/>
            <a:ext cx="4581525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>
                <a:gradFill flip="none">
                  <a:gsLst>
                    <a:gs pos="0">
                      <a:srgbClr val="7162FE">
                        <a:alpha val="70000"/>
                      </a:srgbClr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Predicting the Age       of Abalone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3190875"/>
            <a:ext cx="4581526" cy="2986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2">
                    <a:alpha val="60000"/>
                  </a:schemeClr>
                </a:solidFill>
              </a:rPr>
              <a:t>Multiple Linear Regression Model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2">
                    <a:alpha val="60000"/>
                  </a:schemeClr>
                </a:solidFill>
              </a:rPr>
              <a:t>Decision Tree</a:t>
            </a:r>
          </a:p>
        </p:txBody>
      </p:sp>
      <p:pic>
        <p:nvPicPr>
          <p:cNvPr id="7" name="Picture 6" descr="A sea creature in water&#10;&#10;Description automatically generated">
            <a:extLst>
              <a:ext uri="{FF2B5EF4-FFF2-40B4-BE49-F238E27FC236}">
                <a16:creationId xmlns:a16="http://schemas.microsoft.com/office/drawing/2014/main" id="{E0D6CB4B-4880-CF64-65E6-88E823696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423" r="27943" b="2"/>
          <a:stretch/>
        </p:blipFill>
        <p:spPr>
          <a:xfrm>
            <a:off x="6096000" y="488577"/>
            <a:ext cx="5606425" cy="58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4FD7953A-2F43-E45F-46CB-81D7E4FB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6" y="3109232"/>
            <a:ext cx="11195955" cy="3665764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193003D-5F89-03CA-7DE2-27C46E1D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7" y="414338"/>
            <a:ext cx="11193235" cy="32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C77FC0-6886-5440-1460-978C3B69F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97466"/>
            <a:ext cx="5630636" cy="5016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90F1F5-F773-FF94-D16B-0AC859B573FF}"/>
              </a:ext>
            </a:extLst>
          </p:cNvPr>
          <p:cNvSpPr txBox="1"/>
          <p:nvPr/>
        </p:nvSpPr>
        <p:spPr>
          <a:xfrm>
            <a:off x="470807" y="734785"/>
            <a:ext cx="6400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After Applying log transformation to the dependent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3B3D9-ED52-39F5-18B7-3E85ACE7E70C}"/>
              </a:ext>
            </a:extLst>
          </p:cNvPr>
          <p:cNvSpPr txBox="1"/>
          <p:nvPr/>
        </p:nvSpPr>
        <p:spPr>
          <a:xfrm>
            <a:off x="7335515" y="794277"/>
            <a:ext cx="38418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Train RMSE : </a:t>
            </a:r>
            <a:r>
              <a:rPr lang="en-US" sz="1600" b="1" dirty="0">
                <a:latin typeface="Lucida Console"/>
              </a:rPr>
              <a:t>2.294398</a:t>
            </a:r>
            <a:endParaRPr lang="en-US" sz="1600" b="1">
              <a:latin typeface="Avenir Next LT Pro"/>
            </a:endParaRPr>
          </a:p>
          <a:p>
            <a:r>
              <a:rPr lang="en-US" sz="1600" b="1" dirty="0">
                <a:latin typeface="Lucida Console"/>
              </a:rPr>
              <a:t>Test RMSE : 2.407712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55580-B7B4-1C94-A7F3-BB6E20F0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5" y="1491138"/>
            <a:ext cx="5806943" cy="5100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20356-CEB0-A953-EDEC-CE54E39AF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730" y="2032192"/>
            <a:ext cx="556554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2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AA442595-09B8-5F9B-6A46-E5725547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8" y="1381805"/>
            <a:ext cx="8582025" cy="4943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6F902A-91FE-1BBB-25CB-C53C6607B89C}"/>
              </a:ext>
            </a:extLst>
          </p:cNvPr>
          <p:cNvSpPr txBox="1"/>
          <p:nvPr/>
        </p:nvSpPr>
        <p:spPr>
          <a:xfrm>
            <a:off x="966107" y="898071"/>
            <a:ext cx="94161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            After Log transformation the residuals slightly follows a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91256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A5EC-6C1C-BA0C-1F6B-8225010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316" y="2823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             </a:t>
            </a:r>
            <a:r>
              <a:rPr lang="en-US" sz="3200" dirty="0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High </a:t>
            </a:r>
            <a:r>
              <a:rPr lang="en-US" sz="3200" dirty="0" err="1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Influencial</a:t>
            </a:r>
            <a:r>
              <a:rPr lang="en-US" sz="3200" dirty="0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 Points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AB0E80-2784-C5B4-F2CF-9DBD4B67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66" y="2510444"/>
            <a:ext cx="5361633" cy="34918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CABB5-CAAB-03E5-7BB6-A447DB80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02" y="2627900"/>
            <a:ext cx="5447532" cy="34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98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2E877F-A9AB-7338-FF6C-FF01C34336C4}"/>
              </a:ext>
            </a:extLst>
          </p:cNvPr>
          <p:cNvSpPr txBox="1"/>
          <p:nvPr/>
        </p:nvSpPr>
        <p:spPr>
          <a:xfrm>
            <a:off x="585064" y="651392"/>
            <a:ext cx="6987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Re-fitting the model after removing the high influence points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08B08-AC4B-E535-FD1D-EDC894E7E19A}"/>
              </a:ext>
            </a:extLst>
          </p:cNvPr>
          <p:cNvSpPr txBox="1"/>
          <p:nvPr/>
        </p:nvSpPr>
        <p:spPr>
          <a:xfrm>
            <a:off x="8498768" y="3075214"/>
            <a:ext cx="36824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Train RMSE :1.59136</a:t>
            </a:r>
            <a:endParaRPr lang="en-US" b="1" dirty="0">
              <a:latin typeface="Lucida Console"/>
            </a:endParaRPr>
          </a:p>
          <a:p>
            <a:r>
              <a:rPr lang="en-US" b="1" dirty="0">
                <a:latin typeface="Lucida Console"/>
              </a:rPr>
              <a:t>Test RMSE : 2.291886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1EF15-0B46-3874-9F38-459FA75F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0" y="1432720"/>
            <a:ext cx="6557855" cy="47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lines and dots&#10;&#10;Description automatically generated">
            <a:extLst>
              <a:ext uri="{FF2B5EF4-FFF2-40B4-BE49-F238E27FC236}">
                <a16:creationId xmlns:a16="http://schemas.microsoft.com/office/drawing/2014/main" id="{86FA7582-F22F-9A89-CCE5-A5D0AC88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24" y="1172936"/>
            <a:ext cx="5202013" cy="5089071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93AD619B-22C4-16A2-EA80-82EC9D95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66" y="1174296"/>
            <a:ext cx="5887811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5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3C6F-3E1D-5DE3-FA36-0BD2F8181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Regression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EE364-EEF0-ED47-B9A0-C9DAAC951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9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E71E4-35B1-CD0C-B01A-595B0F6A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2" y="1886465"/>
            <a:ext cx="5159753" cy="406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E0AB9D-B455-B3BE-C26D-27DDE3A2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41" y="1968571"/>
            <a:ext cx="5054084" cy="3985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86278-AFC1-F473-A6CD-7C41EC60A840}"/>
              </a:ext>
            </a:extLst>
          </p:cNvPr>
          <p:cNvSpPr txBox="1"/>
          <p:nvPr/>
        </p:nvSpPr>
        <p:spPr>
          <a:xfrm>
            <a:off x="1795848" y="768242"/>
            <a:ext cx="3558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Regression Tree</a:t>
            </a:r>
          </a:p>
          <a:p>
            <a:endParaRPr lang="en-US" dirty="0"/>
          </a:p>
          <a:p>
            <a:r>
              <a:rPr lang="en-US" dirty="0"/>
              <a:t>Train RMSE : 2.3402</a:t>
            </a:r>
          </a:p>
          <a:p>
            <a:r>
              <a:rPr lang="en-US" dirty="0"/>
              <a:t>Test RMSE : 2.47908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DC9A0-43CA-F267-D4A1-41DBDE6BA3D4}"/>
              </a:ext>
            </a:extLst>
          </p:cNvPr>
          <p:cNvSpPr txBox="1"/>
          <p:nvPr/>
        </p:nvSpPr>
        <p:spPr>
          <a:xfrm>
            <a:off x="7208108" y="768242"/>
            <a:ext cx="2814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Pruned Regression Tree</a:t>
            </a:r>
          </a:p>
          <a:p>
            <a:endParaRPr lang="en-US" dirty="0"/>
          </a:p>
          <a:p>
            <a:r>
              <a:rPr lang="en-US" dirty="0"/>
              <a:t>Train RMSE :2.3402</a:t>
            </a:r>
          </a:p>
          <a:p>
            <a:r>
              <a:rPr lang="en-US" dirty="0"/>
              <a:t>Test RMSE : 2.47908</a:t>
            </a:r>
          </a:p>
        </p:txBody>
      </p:sp>
    </p:spTree>
    <p:extLst>
      <p:ext uri="{BB962C8B-B14F-4D97-AF65-F5344CB8AC3E}">
        <p14:creationId xmlns:p14="http://schemas.microsoft.com/office/powerpoint/2010/main" val="288960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EA06-152E-0860-E313-05BFFE61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Model Comparison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8757C-5CB0-8617-1D6A-61D0F9AA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E6B58-036E-886A-4815-2297C58B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5" y="1903615"/>
            <a:ext cx="9864762" cy="44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8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E273-DD26-C918-B2DF-5F5C4D42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FFEC8-48DD-2D5F-5F51-0143DA5DC5A8}"/>
              </a:ext>
            </a:extLst>
          </p:cNvPr>
          <p:cNvSpPr txBox="1"/>
          <p:nvPr/>
        </p:nvSpPr>
        <p:spPr>
          <a:xfrm>
            <a:off x="1692876" y="1693562"/>
            <a:ext cx="88062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Log-Transformed Model</a:t>
            </a:r>
            <a:r>
              <a:rPr lang="en-US" dirty="0"/>
              <a:t> could be used for more accuracy in explaining variance but risks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</a:t>
            </a:r>
            <a:r>
              <a:rPr lang="en-US" b="1" dirty="0"/>
              <a:t>Linear Model 1 </a:t>
            </a:r>
            <a:r>
              <a:rPr lang="en-US" dirty="0"/>
              <a:t>performs reasonably well in terms of RMSE, the multicollinearity can make the model less reliable in real-world applications, especially if you want to understand the impact of individual predictors.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Regression Tree </a:t>
            </a:r>
            <a:r>
              <a:rPr lang="en-US" dirty="0"/>
              <a:t>models have higher Test RMSE and lower R^2, indicating poor performance compared to linear models. Pruning didn’t improve the tree, suggesting a fundamental limitation in tree-based methods for this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Linear Model 2</a:t>
            </a:r>
            <a:r>
              <a:rPr lang="en-US" dirty="0"/>
              <a:t> is the better choice. Although it has a slightly higher Test RMSE and lower R^2, the absence of </a:t>
            </a:r>
            <a:r>
              <a:rPr lang="en-US" b="1" dirty="0"/>
              <a:t>multicollinearity</a:t>
            </a:r>
            <a:r>
              <a:rPr lang="en-US" dirty="0"/>
              <a:t> provides a </a:t>
            </a:r>
            <a:r>
              <a:rPr lang="en-US" b="1" dirty="0"/>
              <a:t>more stable</a:t>
            </a:r>
            <a:r>
              <a:rPr lang="en-US" dirty="0"/>
              <a:t> and </a:t>
            </a:r>
            <a:r>
              <a:rPr lang="en-US" b="1" dirty="0"/>
              <a:t>interpretable</a:t>
            </a:r>
            <a:r>
              <a:rPr lang="en-US" dirty="0"/>
              <a:t> model.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9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E97A-9C6B-07A5-26B0-542020D0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838238"/>
          </a:xfrm>
        </p:spPr>
        <p:txBody>
          <a:bodyPr>
            <a:normAutofit/>
          </a:bodyPr>
          <a:lstStyle/>
          <a:p>
            <a:r>
              <a:rPr lang="en-US" sz="3600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    Distribution of Independent Variables(Predictors)</a:t>
            </a:r>
            <a:endParaRPr lang="en-US" sz="3600"/>
          </a:p>
        </p:txBody>
      </p:sp>
      <p:pic>
        <p:nvPicPr>
          <p:cNvPr id="4" name="Content Placeholder 3" descr="A graph with a line&#10;&#10;Description automatically generated">
            <a:extLst>
              <a:ext uri="{FF2B5EF4-FFF2-40B4-BE49-F238E27FC236}">
                <a16:creationId xmlns:a16="http://schemas.microsoft.com/office/drawing/2014/main" id="{C079E3B4-5686-6501-A7C7-61886BA0C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40" y="1525514"/>
            <a:ext cx="3527462" cy="1908249"/>
          </a:xfrm>
        </p:spPr>
      </p:pic>
      <p:pic>
        <p:nvPicPr>
          <p:cNvPr id="5" name="Picture 4" descr="A graph of a distribution of diameter&#10;&#10;Description automatically generated">
            <a:extLst>
              <a:ext uri="{FF2B5EF4-FFF2-40B4-BE49-F238E27FC236}">
                <a16:creationId xmlns:a16="http://schemas.microsoft.com/office/drawing/2014/main" id="{93829AA5-570C-4DD6-F55E-3B509EC1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803" y="1426029"/>
            <a:ext cx="3556908" cy="2002974"/>
          </a:xfrm>
          <a:prstGeom prst="rect">
            <a:avLst/>
          </a:prstGeom>
        </p:spPr>
      </p:pic>
      <p:pic>
        <p:nvPicPr>
          <p:cNvPr id="6" name="Picture 5" descr="A graph of a distribution of height&#10;&#10;Description automatically generated">
            <a:extLst>
              <a:ext uri="{FF2B5EF4-FFF2-40B4-BE49-F238E27FC236}">
                <a16:creationId xmlns:a16="http://schemas.microsoft.com/office/drawing/2014/main" id="{85FFB0B4-CBA2-0205-F62A-07BBD66E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717" y="1289276"/>
            <a:ext cx="4122966" cy="2145849"/>
          </a:xfrm>
          <a:prstGeom prst="rect">
            <a:avLst/>
          </a:prstGeom>
        </p:spPr>
      </p:pic>
      <p:pic>
        <p:nvPicPr>
          <p:cNvPr id="7" name="Picture 6" descr="A green and black line graph&#10;&#10;Description automatically generated">
            <a:extLst>
              <a:ext uri="{FF2B5EF4-FFF2-40B4-BE49-F238E27FC236}">
                <a16:creationId xmlns:a16="http://schemas.microsoft.com/office/drawing/2014/main" id="{B7F0F1BE-8189-1A63-BA43-A8B26A449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57" y="3439885"/>
            <a:ext cx="3701143" cy="2993572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CD417818-C485-6C69-E4C3-1D6D6EBA4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360" y="3443287"/>
            <a:ext cx="3698422" cy="2986769"/>
          </a:xfrm>
          <a:prstGeom prst="rect">
            <a:avLst/>
          </a:prstGeom>
        </p:spPr>
      </p:pic>
      <p:pic>
        <p:nvPicPr>
          <p:cNvPr id="9" name="Picture 8" descr="A graph of a distribution of weight&#10;&#10;Description automatically generated">
            <a:extLst>
              <a:ext uri="{FF2B5EF4-FFF2-40B4-BE49-F238E27FC236}">
                <a16:creationId xmlns:a16="http://schemas.microsoft.com/office/drawing/2014/main" id="{EE11F971-3448-B040-C660-016290DF2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659" y="3426959"/>
            <a:ext cx="3879398" cy="300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B9A0-24A0-589C-D66B-847EB133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    Distribution of Response Variable</a:t>
            </a:r>
            <a:endParaRPr lang="en-US"/>
          </a:p>
        </p:txBody>
      </p:sp>
      <p:pic>
        <p:nvPicPr>
          <p:cNvPr id="4" name="Content Placeholder 3" descr="A graph of rings&#10;&#10;Description automatically generated">
            <a:extLst>
              <a:ext uri="{FF2B5EF4-FFF2-40B4-BE49-F238E27FC236}">
                <a16:creationId xmlns:a16="http://schemas.microsoft.com/office/drawing/2014/main" id="{F53A99E0-2424-99D8-AA60-D444D179D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203" y="2178657"/>
            <a:ext cx="10008878" cy="3998306"/>
          </a:xfrm>
        </p:spPr>
      </p:pic>
    </p:spTree>
    <p:extLst>
      <p:ext uri="{BB962C8B-B14F-4D97-AF65-F5344CB8AC3E}">
        <p14:creationId xmlns:p14="http://schemas.microsoft.com/office/powerpoint/2010/main" val="10467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C619-1B51-3B7F-AE59-4DA68315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         </a:t>
            </a:r>
            <a:r>
              <a:rPr lang="en-US" sz="3600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Relationship between the variables</a:t>
            </a:r>
            <a:endParaRPr lang="en-US" sz="36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0A977-DABB-5490-4C38-C473CC6DF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39" y="2019169"/>
            <a:ext cx="4848648" cy="3980585"/>
          </a:xfr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D4A5C32-F968-E998-95A1-1934E25A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649" y="2002464"/>
            <a:ext cx="6506746" cy="399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1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DA3E-5049-6378-FF70-547335AC2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Multiple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60721-D9AF-CB7E-A811-C08DAAFF9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9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115C91C-8045-B93F-EFB3-4847AB3A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384527"/>
            <a:ext cx="5615669" cy="4981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65713B-FE82-53C1-06BA-3DF6D9062CD7}"/>
              </a:ext>
            </a:extLst>
          </p:cNvPr>
          <p:cNvSpPr txBox="1"/>
          <p:nvPr/>
        </p:nvSpPr>
        <p:spPr>
          <a:xfrm>
            <a:off x="634093" y="816428"/>
            <a:ext cx="5464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Abalone initial model built with all the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5AC55-B7A7-6291-F51E-FE766BBC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81" y="1898878"/>
            <a:ext cx="5478236" cy="4464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E714E-F0AB-5D01-4FC4-6E7565983FEA}"/>
              </a:ext>
            </a:extLst>
          </p:cNvPr>
          <p:cNvSpPr txBox="1"/>
          <p:nvPr/>
        </p:nvSpPr>
        <p:spPr>
          <a:xfrm>
            <a:off x="7116535" y="898071"/>
            <a:ext cx="362038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Train RMSE : </a:t>
            </a:r>
            <a:r>
              <a:rPr lang="en-US" b="1" dirty="0">
                <a:latin typeface="Lucida Console"/>
              </a:rPr>
              <a:t>2.184365</a:t>
            </a:r>
            <a:endParaRPr lang="en-US" b="1" dirty="0">
              <a:latin typeface="Avenir Next LT Pro"/>
            </a:endParaRPr>
          </a:p>
          <a:p>
            <a:endParaRPr lang="en-US" sz="1000" dirty="0">
              <a:latin typeface="Lucida Console"/>
            </a:endParaRPr>
          </a:p>
          <a:p>
            <a:r>
              <a:rPr lang="en-US" b="1" dirty="0">
                <a:latin typeface="Lucida Console"/>
              </a:rPr>
              <a:t>Test RMSE :2.235367</a:t>
            </a:r>
          </a:p>
          <a:p>
            <a:endParaRPr lang="en-US" sz="1000" dirty="0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4984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22FBB-7ED0-0779-FC0A-94DB9A558644}"/>
              </a:ext>
            </a:extLst>
          </p:cNvPr>
          <p:cNvSpPr txBox="1"/>
          <p:nvPr/>
        </p:nvSpPr>
        <p:spPr>
          <a:xfrm>
            <a:off x="1187669" y="966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graph showing a weight loss&#10;&#10;Description automatically generated with medium confidence">
            <a:extLst>
              <a:ext uri="{FF2B5EF4-FFF2-40B4-BE49-F238E27FC236}">
                <a16:creationId xmlns:a16="http://schemas.microsoft.com/office/drawing/2014/main" id="{F681ECA4-A65F-92DB-9D66-418143F59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20" y="2587098"/>
            <a:ext cx="6063856" cy="3742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5B1D9-7479-26D8-776E-8B73D6B4C78F}"/>
              </a:ext>
            </a:extLst>
          </p:cNvPr>
          <p:cNvSpPr txBox="1"/>
          <p:nvPr/>
        </p:nvSpPr>
        <p:spPr>
          <a:xfrm>
            <a:off x="685120" y="67151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Vif : Initial Model</a:t>
            </a:r>
          </a:p>
        </p:txBody>
      </p:sp>
      <p:pic>
        <p:nvPicPr>
          <p:cNvPr id="7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CB952D4-774E-8EDD-193E-2689F847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51618"/>
            <a:ext cx="11212283" cy="13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49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0D2A-DEE1-DA52-4756-82389435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9" y="398008"/>
            <a:ext cx="10515600" cy="1325563"/>
          </a:xfrm>
        </p:spPr>
        <p:txBody>
          <a:bodyPr/>
          <a:lstStyle/>
          <a:p>
            <a:r>
              <a:rPr lang="en-US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                    </a:t>
            </a:r>
            <a:r>
              <a:rPr lang="en-US" sz="4400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cs typeface="Angsana New"/>
              </a:rPr>
              <a:t>MultiCollinearity</a:t>
            </a:r>
            <a:endParaRPr lang="en-US" sz="4400"/>
          </a:p>
        </p:txBody>
      </p:sp>
      <p:pic>
        <p:nvPicPr>
          <p:cNvPr id="5" name="Picture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CCAD102E-BDD2-624A-47E5-2C27A421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98" y="2089604"/>
            <a:ext cx="11208203" cy="1205594"/>
          </a:xfrm>
          <a:prstGeom prst="rect">
            <a:avLst/>
          </a:prstGeom>
        </p:spPr>
      </p:pic>
      <p:pic>
        <p:nvPicPr>
          <p:cNvPr id="6" name="Picture 5" descr="A red dot on a white background&#10;&#10;Description automatically generated">
            <a:extLst>
              <a:ext uri="{FF2B5EF4-FFF2-40B4-BE49-F238E27FC236}">
                <a16:creationId xmlns:a16="http://schemas.microsoft.com/office/drawing/2014/main" id="{CC09B608-C981-C165-4335-D02519E7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8" y="4030563"/>
            <a:ext cx="11221810" cy="1504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89CFE-A86B-FF60-4FD6-DC165B3DA0F3}"/>
              </a:ext>
            </a:extLst>
          </p:cNvPr>
          <p:cNvSpPr txBox="1"/>
          <p:nvPr/>
        </p:nvSpPr>
        <p:spPr>
          <a:xfrm>
            <a:off x="457201" y="1587047"/>
            <a:ext cx="5932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Vif : After removing Whole weight from the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D5B8F-9C3B-0445-6DF3-642F781CBFF7}"/>
              </a:ext>
            </a:extLst>
          </p:cNvPr>
          <p:cNvSpPr txBox="1"/>
          <p:nvPr/>
        </p:nvSpPr>
        <p:spPr>
          <a:xfrm>
            <a:off x="457201" y="3661231"/>
            <a:ext cx="5573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Vif : After the removal of Length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241719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8395994-5FCF-CC61-E3B2-98FC0997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191986"/>
            <a:ext cx="4974773" cy="51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240ED7-77C8-24D9-24C2-B0FB131E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417" y="1290986"/>
            <a:ext cx="6012996" cy="501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1163B-387D-851F-D423-D8B3CAC7847E}"/>
              </a:ext>
            </a:extLst>
          </p:cNvPr>
          <p:cNvSpPr txBox="1"/>
          <p:nvPr/>
        </p:nvSpPr>
        <p:spPr>
          <a:xfrm>
            <a:off x="618184" y="631455"/>
            <a:ext cx="48608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Built after removing multicollinear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761B6-860F-6289-3E94-42C1519A1C69}"/>
              </a:ext>
            </a:extLst>
          </p:cNvPr>
          <p:cNvSpPr txBox="1"/>
          <p:nvPr/>
        </p:nvSpPr>
        <p:spPr>
          <a:xfrm>
            <a:off x="7306801" y="691308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Train RMSE : </a:t>
            </a:r>
            <a:r>
              <a:rPr lang="en-US" sz="1600" b="1" dirty="0">
                <a:latin typeface="Lucida Console"/>
              </a:rPr>
              <a:t>2.22771</a:t>
            </a:r>
            <a:endParaRPr lang="en-US" sz="1600" b="1">
              <a:latin typeface="Avenir Next LT Pro"/>
            </a:endParaRPr>
          </a:p>
          <a:p>
            <a:r>
              <a:rPr lang="en-US" sz="1600" b="1" dirty="0">
                <a:latin typeface="Lucida Console"/>
              </a:rPr>
              <a:t>Test RMSE : 2.304325</a:t>
            </a:r>
          </a:p>
        </p:txBody>
      </p:sp>
    </p:spTree>
    <p:extLst>
      <p:ext uri="{BB962C8B-B14F-4D97-AF65-F5344CB8AC3E}">
        <p14:creationId xmlns:p14="http://schemas.microsoft.com/office/powerpoint/2010/main" val="3763983306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288</Words>
  <Application>Microsoft Office PowerPoint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Angsana New</vt:lpstr>
      <vt:lpstr>Arial</vt:lpstr>
      <vt:lpstr>Avenir Next LT Pro</vt:lpstr>
      <vt:lpstr>Lucida Console</vt:lpstr>
      <vt:lpstr>Sabon Next LT</vt:lpstr>
      <vt:lpstr>Wingdings</vt:lpstr>
      <vt:lpstr>LuminousVTI</vt:lpstr>
      <vt:lpstr>Predicting the Age       of Abalone</vt:lpstr>
      <vt:lpstr>    Distribution of Independent Variables(Predictors)</vt:lpstr>
      <vt:lpstr>    Distribution of Response Variable</vt:lpstr>
      <vt:lpstr>         Relationship between the variables</vt:lpstr>
      <vt:lpstr>Using Multiple Linear Regression</vt:lpstr>
      <vt:lpstr>PowerPoint Presentation</vt:lpstr>
      <vt:lpstr>PowerPoint Presentation</vt:lpstr>
      <vt:lpstr>                    MultiCollinearity</vt:lpstr>
      <vt:lpstr>PowerPoint Presentation</vt:lpstr>
      <vt:lpstr>PowerPoint Presentation</vt:lpstr>
      <vt:lpstr>PowerPoint Presentation</vt:lpstr>
      <vt:lpstr>PowerPoint Presentation</vt:lpstr>
      <vt:lpstr>             High Influencial Points</vt:lpstr>
      <vt:lpstr>PowerPoint Presentation</vt:lpstr>
      <vt:lpstr>PowerPoint Presentation</vt:lpstr>
      <vt:lpstr>Using Regression Tree</vt:lpstr>
      <vt:lpstr>PowerPoint Presentation</vt:lpstr>
      <vt:lpstr>              Model Comparison</vt:lpstr>
      <vt:lpstr>                    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darsini latha</dc:creator>
  <cp:lastModifiedBy>Lakshmiah, Darsini</cp:lastModifiedBy>
  <cp:revision>278</cp:revision>
  <dcterms:created xsi:type="dcterms:W3CDTF">2024-12-08T23:41:49Z</dcterms:created>
  <dcterms:modified xsi:type="dcterms:W3CDTF">2024-12-09T23:25:35Z</dcterms:modified>
</cp:coreProperties>
</file>